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71" r:id="rId14"/>
    <p:sldId id="272"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4"/>
    <p:restoredTop sz="96327"/>
  </p:normalViewPr>
  <p:slideViewPr>
    <p:cSldViewPr snapToGrid="0" snapToObjects="1">
      <p:cViewPr>
        <p:scale>
          <a:sx n="100" d="100"/>
          <a:sy n="100" d="100"/>
        </p:scale>
        <p:origin x="-40" y="7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7125B-0155-D04F-82B6-09FB3CF884AA}" type="datetimeFigureOut">
              <a:rPr lang="en-US" smtClean="0"/>
              <a:t>9/17/20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475D4-EF0E-DB4E-A009-004BA5130E04}" type="slidenum">
              <a:rPr lang="en-US" smtClean="0"/>
              <a:t>‹#›</a:t>
            </a:fld>
            <a:endParaRPr lang="en-US"/>
          </a:p>
        </p:txBody>
      </p:sp>
    </p:spTree>
    <p:extLst>
      <p:ext uri="{BB962C8B-B14F-4D97-AF65-F5344CB8AC3E}">
        <p14:creationId xmlns:p14="http://schemas.microsoft.com/office/powerpoint/2010/main" val="7802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5475D4-EF0E-DB4E-A009-004BA5130E04}" type="slidenum">
              <a:rPr lang="en-US" smtClean="0"/>
              <a:t>1</a:t>
            </a:fld>
            <a:endParaRPr lang="en-US"/>
          </a:p>
        </p:txBody>
      </p:sp>
    </p:spTree>
    <p:extLst>
      <p:ext uri="{BB962C8B-B14F-4D97-AF65-F5344CB8AC3E}">
        <p14:creationId xmlns:p14="http://schemas.microsoft.com/office/powerpoint/2010/main" val="382830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475D4-EF0E-DB4E-A009-004BA5130E04}" type="slidenum">
              <a:rPr lang="en-US" smtClean="0"/>
              <a:t>2</a:t>
            </a:fld>
            <a:endParaRPr lang="en-US"/>
          </a:p>
        </p:txBody>
      </p:sp>
    </p:spTree>
    <p:extLst>
      <p:ext uri="{BB962C8B-B14F-4D97-AF65-F5344CB8AC3E}">
        <p14:creationId xmlns:p14="http://schemas.microsoft.com/office/powerpoint/2010/main" val="9143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5475D4-EF0E-DB4E-A009-004BA5130E04}" type="slidenum">
              <a:rPr lang="en-US" smtClean="0"/>
              <a:t>3</a:t>
            </a:fld>
            <a:endParaRPr lang="en-US"/>
          </a:p>
        </p:txBody>
      </p:sp>
    </p:spTree>
    <p:extLst>
      <p:ext uri="{BB962C8B-B14F-4D97-AF65-F5344CB8AC3E}">
        <p14:creationId xmlns:p14="http://schemas.microsoft.com/office/powerpoint/2010/main" val="217356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5475D4-EF0E-DB4E-A009-004BA5130E04}" type="slidenum">
              <a:rPr lang="en-US" smtClean="0"/>
              <a:t>4</a:t>
            </a:fld>
            <a:endParaRPr lang="en-US"/>
          </a:p>
        </p:txBody>
      </p:sp>
    </p:spTree>
    <p:extLst>
      <p:ext uri="{BB962C8B-B14F-4D97-AF65-F5344CB8AC3E}">
        <p14:creationId xmlns:p14="http://schemas.microsoft.com/office/powerpoint/2010/main" val="3684369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9/17/20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9/17/20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9/17/20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9/17/20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9/17/20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localhost:8890/notebooks/Documents/IBMCertificate/Untitled2.ipynb?kernel_name=python3#method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3.us.cloud-object-storage.appdomain.cloud/cf-courses-data/CognitiveClass/DP0701EN/version-2/Metadata.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4095-C58A-924F-B26B-928FEA67BFCD}"/>
              </a:ext>
            </a:extLst>
          </p:cNvPr>
          <p:cNvSpPr>
            <a:spLocks noGrp="1"/>
          </p:cNvSpPr>
          <p:nvPr>
            <p:ph type="ctrTitle"/>
          </p:nvPr>
        </p:nvSpPr>
        <p:spPr>
          <a:xfrm>
            <a:off x="581191" y="1020431"/>
            <a:ext cx="10993549" cy="2065335"/>
          </a:xfrm>
        </p:spPr>
        <p:txBody>
          <a:bodyPr>
            <a:normAutofit fontScale="90000"/>
          </a:bodyPr>
          <a:lstStyle/>
          <a:p>
            <a:r>
              <a:rPr lang="en-US" dirty="0"/>
              <a:t>Capstone Project </a:t>
            </a:r>
            <a:br>
              <a:rPr lang="en-US" dirty="0"/>
            </a:br>
            <a:r>
              <a:rPr lang="en-US" dirty="0"/>
              <a:t>The Prediction of severe accidents with Collision Data</a:t>
            </a:r>
            <a:br>
              <a:rPr lang="en-US" dirty="0"/>
            </a:br>
            <a:r>
              <a:rPr lang="en-US" dirty="0"/>
              <a:t>(Case Study: Seattle)</a:t>
            </a:r>
            <a:br>
              <a:rPr lang="en-US" dirty="0"/>
            </a:br>
            <a:endParaRPr lang="en-US" dirty="0"/>
          </a:p>
        </p:txBody>
      </p:sp>
      <p:sp>
        <p:nvSpPr>
          <p:cNvPr id="3" name="Subtitle 2">
            <a:extLst>
              <a:ext uri="{FF2B5EF4-FFF2-40B4-BE49-F238E27FC236}">
                <a16:creationId xmlns:a16="http://schemas.microsoft.com/office/drawing/2014/main" id="{5208EA61-B7BF-5D4F-B904-F912D7A24BD9}"/>
              </a:ext>
            </a:extLst>
          </p:cNvPr>
          <p:cNvSpPr>
            <a:spLocks noGrp="1"/>
          </p:cNvSpPr>
          <p:nvPr>
            <p:ph type="subTitle" idx="1"/>
          </p:nvPr>
        </p:nvSpPr>
        <p:spPr>
          <a:xfrm>
            <a:off x="3786808" y="2495445"/>
            <a:ext cx="7787931" cy="590321"/>
          </a:xfrm>
        </p:spPr>
        <p:txBody>
          <a:bodyPr>
            <a:normAutofit fontScale="77500" lnSpcReduction="20000"/>
          </a:bodyPr>
          <a:lstStyle/>
          <a:p>
            <a:r>
              <a:rPr lang="en-US" dirty="0"/>
              <a:t>														Natascha Hey</a:t>
            </a:r>
          </a:p>
          <a:p>
            <a:r>
              <a:rPr lang="en-US" dirty="0"/>
              <a:t>														09/16/2020</a:t>
            </a:r>
          </a:p>
          <a:p>
            <a:endParaRPr lang="en-US" dirty="0"/>
          </a:p>
        </p:txBody>
      </p:sp>
    </p:spTree>
    <p:extLst>
      <p:ext uri="{BB962C8B-B14F-4D97-AF65-F5344CB8AC3E}">
        <p14:creationId xmlns:p14="http://schemas.microsoft.com/office/powerpoint/2010/main" val="262406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9A70D311-8DC7-F644-9409-B10FE81F9766}"/>
              </a:ext>
            </a:extLst>
          </p:cNvPr>
          <p:cNvSpPr>
            <a:spLocks noGrp="1"/>
          </p:cNvSpPr>
          <p:nvPr>
            <p:ph idx="1"/>
          </p:nvPr>
        </p:nvSpPr>
        <p:spPr>
          <a:xfrm>
            <a:off x="660400" y="702156"/>
            <a:ext cx="3340100" cy="5206157"/>
          </a:xfrm>
        </p:spPr>
        <p:txBody>
          <a:bodyPr anchor="t">
            <a:normAutofit/>
          </a:bodyPr>
          <a:lstStyle/>
          <a:p>
            <a:pPr marL="0" indent="0">
              <a:buNone/>
            </a:pPr>
            <a:r>
              <a:rPr lang="en-US" sz="2100" u="sng" dirty="0">
                <a:solidFill>
                  <a:srgbClr val="FFFFFF"/>
                </a:solidFill>
              </a:rPr>
              <a:t>4) Address and Junction Types</a:t>
            </a:r>
          </a:p>
          <a:p>
            <a:pPr marL="0" indent="0">
              <a:buNone/>
            </a:pPr>
            <a:endParaRPr lang="en-US" sz="2000" u="sng" dirty="0">
              <a:solidFill>
                <a:srgbClr val="FFFFFF"/>
              </a:solidFill>
            </a:endParaRPr>
          </a:p>
          <a:p>
            <a:pPr marL="0" indent="0">
              <a:buNone/>
            </a:pPr>
            <a:endParaRPr lang="en-US" sz="2000" u="sng" dirty="0">
              <a:solidFill>
                <a:srgbClr val="FFFFFF"/>
              </a:solidFill>
            </a:endParaRPr>
          </a:p>
          <a:p>
            <a:pPr marL="0" indent="0">
              <a:buNone/>
            </a:pPr>
            <a:r>
              <a:rPr lang="en-US" sz="2000" dirty="0"/>
              <a:t>Severe accidents are more likely to happen at Intersections</a:t>
            </a:r>
          </a:p>
          <a:p>
            <a:pPr marL="0" indent="0">
              <a:buNone/>
            </a:pPr>
            <a:endParaRPr lang="en-US" sz="2100" u="sng" dirty="0">
              <a:solidFill>
                <a:srgbClr val="FFFFFF"/>
              </a:solidFill>
            </a:endParaRPr>
          </a:p>
        </p:txBody>
      </p:sp>
      <p:pic>
        <p:nvPicPr>
          <p:cNvPr id="4" name="Picture 3" descr="A picture containing screenshot&#10;&#10;Description automatically generated">
            <a:extLst>
              <a:ext uri="{FF2B5EF4-FFF2-40B4-BE49-F238E27FC236}">
                <a16:creationId xmlns:a16="http://schemas.microsoft.com/office/drawing/2014/main" id="{4EB3A0E8-E20F-9F45-A239-826F6931B5E1}"/>
              </a:ext>
            </a:extLst>
          </p:cNvPr>
          <p:cNvPicPr/>
          <p:nvPr/>
        </p:nvPicPr>
        <p:blipFill>
          <a:blip r:embed="rId2">
            <a:extLst>
              <a:ext uri="{28A0092B-C50C-407E-A947-70E740481C1C}">
                <a14:useLocalDpi xmlns:a14="http://schemas.microsoft.com/office/drawing/2010/main" val="0"/>
              </a:ext>
            </a:extLst>
          </a:blip>
          <a:stretch>
            <a:fillRect/>
          </a:stretch>
        </p:blipFill>
        <p:spPr>
          <a:xfrm>
            <a:off x="4923812" y="189994"/>
            <a:ext cx="5343603" cy="6461760"/>
          </a:xfrm>
          <a:prstGeom prst="rect">
            <a:avLst/>
          </a:prstGeom>
        </p:spPr>
      </p:pic>
    </p:spTree>
    <p:extLst>
      <p:ext uri="{BB962C8B-B14F-4D97-AF65-F5344CB8AC3E}">
        <p14:creationId xmlns:p14="http://schemas.microsoft.com/office/powerpoint/2010/main" val="20108094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CA744659-A857-495F-8337-FB42EB3F6103}"/>
              </a:ext>
            </a:extLst>
          </p:cNvPr>
          <p:cNvSpPr>
            <a:spLocks noGrp="1"/>
          </p:cNvSpPr>
          <p:nvPr>
            <p:ph idx="1"/>
          </p:nvPr>
        </p:nvSpPr>
        <p:spPr>
          <a:xfrm>
            <a:off x="764110" y="736600"/>
            <a:ext cx="3033249" cy="5171713"/>
          </a:xfrm>
        </p:spPr>
        <p:txBody>
          <a:bodyPr anchor="t">
            <a:normAutofit/>
          </a:bodyPr>
          <a:lstStyle/>
          <a:p>
            <a:pPr marL="0" indent="0">
              <a:buNone/>
            </a:pPr>
            <a:r>
              <a:rPr lang="en-US" sz="2100" u="sng" dirty="0">
                <a:solidFill>
                  <a:srgbClr val="FFFFFF"/>
                </a:solidFill>
              </a:rPr>
              <a:t>5) Locations</a:t>
            </a:r>
          </a:p>
          <a:p>
            <a:pPr marL="0" indent="0">
              <a:buNone/>
            </a:pPr>
            <a:r>
              <a:rPr lang="en-US" sz="1600" dirty="0">
                <a:solidFill>
                  <a:srgbClr val="FFFFFF"/>
                </a:solidFill>
              </a:rPr>
              <a:t>5.1) String Analysis</a:t>
            </a:r>
          </a:p>
          <a:p>
            <a:pPr marL="0" indent="0">
              <a:buNone/>
            </a:pPr>
            <a:endParaRPr lang="en-US" sz="1600" dirty="0">
              <a:solidFill>
                <a:srgbClr val="FFFFFF"/>
              </a:solidFill>
            </a:endParaRPr>
          </a:p>
          <a:p>
            <a:pPr marL="0" indent="0">
              <a:buNone/>
            </a:pPr>
            <a:r>
              <a:rPr lang="en-US" dirty="0"/>
              <a:t>Many accidents occur </a:t>
            </a:r>
          </a:p>
          <a:p>
            <a:pPr lvl="0"/>
            <a:r>
              <a:rPr lang="en-US" dirty="0"/>
              <a:t>In ‘Dead Ends’</a:t>
            </a:r>
          </a:p>
          <a:p>
            <a:pPr lvl="0"/>
            <a:r>
              <a:rPr lang="en-US" dirty="0"/>
              <a:t>Along 1</a:t>
            </a:r>
            <a:r>
              <a:rPr lang="en-US" baseline="30000" dirty="0"/>
              <a:t>st</a:t>
            </a:r>
            <a:r>
              <a:rPr lang="en-US" dirty="0"/>
              <a:t>, Beacon and Aurora Avenue </a:t>
            </a:r>
          </a:p>
          <a:p>
            <a:pPr lvl="0"/>
            <a:r>
              <a:rPr lang="en-US" dirty="0"/>
              <a:t>More in the South</a:t>
            </a:r>
          </a:p>
          <a:p>
            <a:pPr marL="0" indent="0">
              <a:buNone/>
            </a:pPr>
            <a:endParaRPr lang="en-US" sz="1600" dirty="0">
              <a:solidFill>
                <a:srgbClr val="FFFFFF"/>
              </a:solidFill>
            </a:endParaRPr>
          </a:p>
        </p:txBody>
      </p:sp>
      <p:pic>
        <p:nvPicPr>
          <p:cNvPr id="5" name="Content Placeholder 4" descr="A close up of a newspaper&#10;&#10;Description automatically generated">
            <a:extLst>
              <a:ext uri="{FF2B5EF4-FFF2-40B4-BE49-F238E27FC236}">
                <a16:creationId xmlns:a16="http://schemas.microsoft.com/office/drawing/2014/main" id="{91E32137-ACA7-4041-A757-F02FFE9C3C8D}"/>
              </a:ext>
            </a:extLst>
          </p:cNvPr>
          <p:cNvPicPr>
            <a:picLocks noChangeAspect="1"/>
          </p:cNvPicPr>
          <p:nvPr/>
        </p:nvPicPr>
        <p:blipFill>
          <a:blip r:embed="rId2"/>
          <a:stretch>
            <a:fillRect/>
          </a:stretch>
        </p:blipFill>
        <p:spPr>
          <a:xfrm>
            <a:off x="4717351" y="948413"/>
            <a:ext cx="6569403" cy="4959900"/>
          </a:xfrm>
          <a:prstGeom prst="rect">
            <a:avLst/>
          </a:prstGeom>
        </p:spPr>
      </p:pic>
    </p:spTree>
    <p:extLst>
      <p:ext uri="{BB962C8B-B14F-4D97-AF65-F5344CB8AC3E}">
        <p14:creationId xmlns:p14="http://schemas.microsoft.com/office/powerpoint/2010/main" val="5275625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A9FD28-F4CB-4CEA-AF10-ACE769CD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B446CA6-F088-40E6-B34C-F1C2291D5A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lose up of a map&#10;&#10;Description automatically generated">
            <a:extLst>
              <a:ext uri="{FF2B5EF4-FFF2-40B4-BE49-F238E27FC236}">
                <a16:creationId xmlns:a16="http://schemas.microsoft.com/office/drawing/2014/main" id="{9B355035-B966-FF4D-AD65-883F3C21F3E4}"/>
              </a:ext>
            </a:extLst>
          </p:cNvPr>
          <p:cNvPicPr>
            <a:picLocks noGrp="1" noChangeAspect="1"/>
          </p:cNvPicPr>
          <p:nvPr>
            <p:ph idx="1"/>
          </p:nvPr>
        </p:nvPicPr>
        <p:blipFill>
          <a:blip r:embed="rId2"/>
          <a:stretch>
            <a:fillRect/>
          </a:stretch>
        </p:blipFill>
        <p:spPr>
          <a:xfrm>
            <a:off x="4211946" y="3491205"/>
            <a:ext cx="3826393" cy="3035503"/>
          </a:xfrm>
        </p:spPr>
      </p:pic>
      <p:pic>
        <p:nvPicPr>
          <p:cNvPr id="5" name="Picture 4" descr="A close up of a map&#10;&#10;Description automatically generated">
            <a:extLst>
              <a:ext uri="{FF2B5EF4-FFF2-40B4-BE49-F238E27FC236}">
                <a16:creationId xmlns:a16="http://schemas.microsoft.com/office/drawing/2014/main" id="{5A0F2F44-C8A2-FF4F-ABC6-8E9F8C7AF99C}"/>
              </a:ext>
            </a:extLst>
          </p:cNvPr>
          <p:cNvPicPr/>
          <p:nvPr/>
        </p:nvPicPr>
        <p:blipFill rotWithShape="1">
          <a:blip r:embed="rId3">
            <a:extLst>
              <a:ext uri="{28A0092B-C50C-407E-A947-70E740481C1C}">
                <a14:useLocalDpi xmlns:a14="http://schemas.microsoft.com/office/drawing/2010/main" val="0"/>
              </a:ext>
            </a:extLst>
          </a:blip>
          <a:srcRect r="13506" b="3"/>
          <a:stretch/>
        </p:blipFill>
        <p:spPr>
          <a:xfrm>
            <a:off x="4211945" y="331292"/>
            <a:ext cx="3826393" cy="3135305"/>
          </a:xfrm>
          <a:prstGeom prst="rect">
            <a:avLst/>
          </a:prstGeom>
        </p:spPr>
      </p:pic>
      <p:pic>
        <p:nvPicPr>
          <p:cNvPr id="4" name="Content Placeholder 3" descr="A close up of a map&#10;&#10;Description automatically generated">
            <a:extLst>
              <a:ext uri="{FF2B5EF4-FFF2-40B4-BE49-F238E27FC236}">
                <a16:creationId xmlns:a16="http://schemas.microsoft.com/office/drawing/2014/main" id="{EE73F46E-EE7C-374E-A914-1DD9C416BD3A}"/>
              </a:ext>
            </a:extLst>
          </p:cNvPr>
          <p:cNvPicPr>
            <a:picLocks/>
          </p:cNvPicPr>
          <p:nvPr/>
        </p:nvPicPr>
        <p:blipFill rotWithShape="1">
          <a:blip r:embed="rId4">
            <a:extLst>
              <a:ext uri="{28A0092B-C50C-407E-A947-70E740481C1C}">
                <a14:useLocalDpi xmlns:a14="http://schemas.microsoft.com/office/drawing/2010/main" val="0"/>
              </a:ext>
            </a:extLst>
          </a:blip>
          <a:srcRect l="27382" r="29309" b="2"/>
          <a:stretch/>
        </p:blipFill>
        <p:spPr>
          <a:xfrm>
            <a:off x="8164952" y="331292"/>
            <a:ext cx="3794926" cy="6073065"/>
          </a:xfrm>
          <a:prstGeom prst="rect">
            <a:avLst/>
          </a:prstGeom>
        </p:spPr>
      </p:pic>
      <p:sp>
        <p:nvSpPr>
          <p:cNvPr id="21" name="Content Placeholder 8">
            <a:extLst>
              <a:ext uri="{FF2B5EF4-FFF2-40B4-BE49-F238E27FC236}">
                <a16:creationId xmlns:a16="http://schemas.microsoft.com/office/drawing/2014/main" id="{CF920BF3-A4D9-E44F-B745-5B91727A2299}"/>
              </a:ext>
            </a:extLst>
          </p:cNvPr>
          <p:cNvSpPr txBox="1">
            <a:spLocks/>
          </p:cNvSpPr>
          <p:nvPr/>
        </p:nvSpPr>
        <p:spPr>
          <a:xfrm>
            <a:off x="764110" y="736600"/>
            <a:ext cx="3033249" cy="517171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100" u="sng" dirty="0">
                <a:solidFill>
                  <a:srgbClr val="FFFFFF"/>
                </a:solidFill>
              </a:rPr>
              <a:t>5) Locations</a:t>
            </a:r>
          </a:p>
          <a:p>
            <a:pPr marL="0" indent="0">
              <a:buFont typeface="Wingdings 2" panose="05020102010507070707" pitchFamily="18" charset="2"/>
              <a:buNone/>
            </a:pPr>
            <a:r>
              <a:rPr lang="en-US" sz="1600" dirty="0">
                <a:solidFill>
                  <a:srgbClr val="FFFFFF"/>
                </a:solidFill>
              </a:rPr>
              <a:t>5.2) Spatial Data Analysis with Folium</a:t>
            </a:r>
          </a:p>
        </p:txBody>
      </p:sp>
    </p:spTree>
    <p:extLst>
      <p:ext uri="{BB962C8B-B14F-4D97-AF65-F5344CB8AC3E}">
        <p14:creationId xmlns:p14="http://schemas.microsoft.com/office/powerpoint/2010/main" val="6398129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CA744659-A857-495F-8337-FB42EB3F6103}"/>
              </a:ext>
            </a:extLst>
          </p:cNvPr>
          <p:cNvSpPr>
            <a:spLocks noGrp="1"/>
          </p:cNvSpPr>
          <p:nvPr>
            <p:ph idx="1"/>
          </p:nvPr>
        </p:nvSpPr>
        <p:spPr>
          <a:xfrm>
            <a:off x="764110" y="736600"/>
            <a:ext cx="3033249" cy="5171713"/>
          </a:xfrm>
        </p:spPr>
        <p:txBody>
          <a:bodyPr anchor="t">
            <a:normAutofit/>
          </a:bodyPr>
          <a:lstStyle/>
          <a:p>
            <a:pPr marL="0" indent="0">
              <a:buNone/>
            </a:pPr>
            <a:r>
              <a:rPr lang="en-US" sz="2100" u="sng" dirty="0">
                <a:solidFill>
                  <a:srgbClr val="FFFFFF"/>
                </a:solidFill>
              </a:rPr>
              <a:t>6) Time of accident</a:t>
            </a:r>
          </a:p>
          <a:p>
            <a:pPr lvl="0"/>
            <a:r>
              <a:rPr lang="en-US" dirty="0"/>
              <a:t>Months:</a:t>
            </a:r>
          </a:p>
          <a:p>
            <a:pPr marL="0" indent="0">
              <a:buNone/>
            </a:pPr>
            <a:r>
              <a:rPr lang="en-US" dirty="0"/>
              <a:t>(Severe) accidents are more likely to happen in October</a:t>
            </a:r>
          </a:p>
          <a:p>
            <a:pPr lvl="0"/>
            <a:r>
              <a:rPr lang="en-US" dirty="0"/>
              <a:t>Time:</a:t>
            </a:r>
          </a:p>
          <a:p>
            <a:pPr marL="0" indent="0">
              <a:buNone/>
            </a:pPr>
            <a:r>
              <a:rPr lang="en-US" dirty="0"/>
              <a:t>Severe accidents are more likely to happen during rush-hour and at midnight</a:t>
            </a:r>
          </a:p>
          <a:p>
            <a:pPr marL="0" indent="0">
              <a:buNone/>
            </a:pPr>
            <a:endParaRPr lang="en-US" sz="1600" dirty="0">
              <a:solidFill>
                <a:srgbClr val="FFFFFF"/>
              </a:solidFill>
            </a:endParaRPr>
          </a:p>
        </p:txBody>
      </p:sp>
      <p:pic>
        <p:nvPicPr>
          <p:cNvPr id="10" name="Picture 9" descr="A close up of a logo&#10;&#10;Description automatically generated">
            <a:extLst>
              <a:ext uri="{FF2B5EF4-FFF2-40B4-BE49-F238E27FC236}">
                <a16:creationId xmlns:a16="http://schemas.microsoft.com/office/drawing/2014/main" id="{89B2019E-6353-7F46-A689-DB457E24A307}"/>
              </a:ext>
            </a:extLst>
          </p:cNvPr>
          <p:cNvPicPr/>
          <p:nvPr/>
        </p:nvPicPr>
        <p:blipFill rotWithShape="1">
          <a:blip r:embed="rId2">
            <a:extLst>
              <a:ext uri="{28A0092B-C50C-407E-A947-70E740481C1C}">
                <a14:useLocalDpi xmlns:a14="http://schemas.microsoft.com/office/drawing/2010/main" val="0"/>
              </a:ext>
            </a:extLst>
          </a:blip>
          <a:srcRect l="1897" t="-15" r="48213" b="15"/>
          <a:stretch/>
        </p:blipFill>
        <p:spPr bwMode="auto">
          <a:xfrm>
            <a:off x="5040084" y="3363978"/>
            <a:ext cx="5530026" cy="3402582"/>
          </a:xfrm>
          <a:prstGeom prst="rect">
            <a:avLst/>
          </a:prstGeom>
          <a:extLst>
            <a:ext uri="{53640926-AAD7-44D8-BBD7-CCE9431645EC}">
              <a14:shadowObscured xmlns:a14="http://schemas.microsoft.com/office/drawing/2010/main"/>
            </a:ext>
          </a:extLst>
        </p:spPr>
      </p:pic>
      <p:pic>
        <p:nvPicPr>
          <p:cNvPr id="11" name="Picture 10" descr="A close up of a logo&#10;&#10;Description automatically generated">
            <a:extLst>
              <a:ext uri="{FF2B5EF4-FFF2-40B4-BE49-F238E27FC236}">
                <a16:creationId xmlns:a16="http://schemas.microsoft.com/office/drawing/2014/main" id="{4D5841D9-6EAA-AB48-ACA5-EC589FE2655C}"/>
              </a:ext>
            </a:extLst>
          </p:cNvPr>
          <p:cNvPicPr/>
          <p:nvPr/>
        </p:nvPicPr>
        <p:blipFill rotWithShape="1">
          <a:blip r:embed="rId2">
            <a:extLst>
              <a:ext uri="{28A0092B-C50C-407E-A947-70E740481C1C}">
                <a14:useLocalDpi xmlns:a14="http://schemas.microsoft.com/office/drawing/2010/main" val="0"/>
              </a:ext>
            </a:extLst>
          </a:blip>
          <a:srcRect l="50797" r="1"/>
          <a:stretch/>
        </p:blipFill>
        <p:spPr bwMode="auto">
          <a:xfrm>
            <a:off x="4795075" y="91440"/>
            <a:ext cx="5530026" cy="333964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5826237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6E80FF-5363-4EBB-97FF-C84D9EA35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19E46E-5263-4C6C-A732-9633475D9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96D442-8ED1-5847-BCB7-B0B19813F49B}"/>
              </a:ext>
            </a:extLst>
          </p:cNvPr>
          <p:cNvSpPr>
            <a:spLocks noGrp="1"/>
          </p:cNvSpPr>
          <p:nvPr>
            <p:ph type="title"/>
          </p:nvPr>
        </p:nvSpPr>
        <p:spPr>
          <a:xfrm>
            <a:off x="488593" y="4597400"/>
            <a:ext cx="3954143" cy="2489202"/>
          </a:xfrm>
        </p:spPr>
        <p:txBody>
          <a:bodyPr anchor="ctr">
            <a:normAutofit/>
          </a:bodyPr>
          <a:lstStyle/>
          <a:p>
            <a:r>
              <a:rPr lang="en-US" dirty="0">
                <a:solidFill>
                  <a:srgbClr val="FFFFFF"/>
                </a:solidFill>
              </a:rPr>
              <a:t>Results</a:t>
            </a:r>
          </a:p>
        </p:txBody>
      </p:sp>
      <p:sp>
        <p:nvSpPr>
          <p:cNvPr id="16" name="Rectangle 15">
            <a:extLst>
              <a:ext uri="{FF2B5EF4-FFF2-40B4-BE49-F238E27FC236}">
                <a16:creationId xmlns:a16="http://schemas.microsoft.com/office/drawing/2014/main" id="{3F3E0626-6A9F-400F-9C6C-BDED1691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6947DC32-8EA1-434F-BB8A-E6CDA90BC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012DDC2-F706-47ED-B95F-79213E2D0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FAE0A1E-0F18-4974-802F-0E6AE1F5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7E79FE70-7BEF-0041-9386-1CE42DFB7246}"/>
              </a:ext>
            </a:extLst>
          </p:cNvPr>
          <p:cNvPicPr>
            <a:picLocks noChangeAspect="1"/>
          </p:cNvPicPr>
          <p:nvPr/>
        </p:nvPicPr>
        <p:blipFill rotWithShape="1">
          <a:blip r:embed="rId2"/>
          <a:srcRect l="8195" t="5939" r="3999" b="3867"/>
          <a:stretch/>
        </p:blipFill>
        <p:spPr>
          <a:xfrm>
            <a:off x="4163836" y="412643"/>
            <a:ext cx="3804285" cy="2921001"/>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959F964B-7FFC-1346-B7DA-871A5C1E5C84}"/>
              </a:ext>
            </a:extLst>
          </p:cNvPr>
          <p:cNvPicPr>
            <a:picLocks noChangeAspect="1"/>
          </p:cNvPicPr>
          <p:nvPr/>
        </p:nvPicPr>
        <p:blipFill>
          <a:blip r:embed="rId3"/>
          <a:stretch>
            <a:fillRect/>
          </a:stretch>
        </p:blipFill>
        <p:spPr>
          <a:xfrm>
            <a:off x="7993947" y="643638"/>
            <a:ext cx="3813288" cy="2745568"/>
          </a:xfrm>
          <a:prstGeom prst="rect">
            <a:avLst/>
          </a:prstGeom>
        </p:spPr>
      </p:pic>
      <p:sp>
        <p:nvSpPr>
          <p:cNvPr id="24" name="Rectangle 23">
            <a:extLst>
              <a:ext uri="{FF2B5EF4-FFF2-40B4-BE49-F238E27FC236}">
                <a16:creationId xmlns:a16="http://schemas.microsoft.com/office/drawing/2014/main" id="{3372E1CD-CBE8-4674-A9FE-54B4AC851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E9D566-A081-D343-94CE-5797B187ECF0}"/>
              </a:ext>
            </a:extLst>
          </p:cNvPr>
          <p:cNvSpPr>
            <a:spLocks noGrp="1"/>
          </p:cNvSpPr>
          <p:nvPr>
            <p:ph idx="1"/>
          </p:nvPr>
        </p:nvSpPr>
        <p:spPr>
          <a:xfrm>
            <a:off x="4766971" y="3344228"/>
            <a:ext cx="6864154" cy="2800477"/>
          </a:xfrm>
        </p:spPr>
        <p:txBody>
          <a:bodyPr>
            <a:normAutofit/>
          </a:bodyPr>
          <a:lstStyle/>
          <a:p>
            <a:r>
              <a:rPr lang="en-US" dirty="0"/>
              <a:t>The </a:t>
            </a:r>
            <a:r>
              <a:rPr lang="en-US" b="1" dirty="0"/>
              <a:t>KNN</a:t>
            </a:r>
            <a:r>
              <a:rPr lang="en-US" dirty="0"/>
              <a:t> algorithm delivers the best result for </a:t>
            </a:r>
            <a:r>
              <a:rPr lang="en-US" b="1" dirty="0"/>
              <a:t>k = 4</a:t>
            </a:r>
            <a:r>
              <a:rPr lang="en-US" dirty="0"/>
              <a:t> with a </a:t>
            </a:r>
            <a:r>
              <a:rPr lang="en-US" b="1" dirty="0"/>
              <a:t>F1 score of 0.803</a:t>
            </a:r>
            <a:r>
              <a:rPr lang="en-US" dirty="0"/>
              <a:t> and a </a:t>
            </a:r>
            <a:r>
              <a:rPr lang="en-US" b="1" dirty="0"/>
              <a:t>Jaccard index of 0.82</a:t>
            </a:r>
            <a:r>
              <a:rPr lang="en-US" dirty="0"/>
              <a:t>.</a:t>
            </a:r>
          </a:p>
          <a:p>
            <a:pPr marL="0" indent="0">
              <a:buNone/>
            </a:pPr>
            <a:endParaRPr lang="en-US" dirty="0"/>
          </a:p>
        </p:txBody>
      </p:sp>
      <p:pic>
        <p:nvPicPr>
          <p:cNvPr id="15" name="Picture 14" descr="A close up of a map&#10;&#10;Description automatically generated">
            <a:extLst>
              <a:ext uri="{FF2B5EF4-FFF2-40B4-BE49-F238E27FC236}">
                <a16:creationId xmlns:a16="http://schemas.microsoft.com/office/drawing/2014/main" id="{978D18D4-2C82-6145-8BCC-A76937649F6E}"/>
              </a:ext>
            </a:extLst>
          </p:cNvPr>
          <p:cNvPicPr/>
          <p:nvPr/>
        </p:nvPicPr>
        <p:blipFill>
          <a:blip r:embed="rId4">
            <a:extLst>
              <a:ext uri="{28A0092B-C50C-407E-A947-70E740481C1C}">
                <a14:useLocalDpi xmlns:a14="http://schemas.microsoft.com/office/drawing/2010/main" val="0"/>
              </a:ext>
            </a:extLst>
          </a:blip>
          <a:stretch>
            <a:fillRect/>
          </a:stretch>
        </p:blipFill>
        <p:spPr>
          <a:xfrm>
            <a:off x="147266" y="2476903"/>
            <a:ext cx="4058831" cy="2977239"/>
          </a:xfrm>
          <a:prstGeom prst="rect">
            <a:avLst/>
          </a:prstGeom>
        </p:spPr>
      </p:pic>
    </p:spTree>
    <p:extLst>
      <p:ext uri="{BB962C8B-B14F-4D97-AF65-F5344CB8AC3E}">
        <p14:creationId xmlns:p14="http://schemas.microsoft.com/office/powerpoint/2010/main" val="1752962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3496-CA29-A748-B4F0-FA4C9F6BBC1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0A3B975-BF72-8949-9E12-B2221857E200}"/>
              </a:ext>
            </a:extLst>
          </p:cNvPr>
          <p:cNvSpPr>
            <a:spLocks noGrp="1"/>
          </p:cNvSpPr>
          <p:nvPr>
            <p:ph idx="1"/>
          </p:nvPr>
        </p:nvSpPr>
        <p:spPr/>
        <p:txBody>
          <a:bodyPr/>
          <a:lstStyle/>
          <a:p>
            <a:pPr marL="0" indent="0">
              <a:buNone/>
            </a:pPr>
            <a:r>
              <a:rPr lang="en-US" dirty="0"/>
              <a:t>It is very good in predicting not severe accidents. However, it labels many data as “not severe” even though the accident was severe. Several problems in the data causes this inaccuracy:</a:t>
            </a:r>
          </a:p>
          <a:p>
            <a:pPr marL="0" lvl="0" indent="0">
              <a:buNone/>
            </a:pPr>
            <a:r>
              <a:rPr lang="en-US" dirty="0"/>
              <a:t>Many attributes which could strongly indicate the risk of a severe accident like ‘SPEEDING’ or ‘INATTENTION’ are labeled as unknown. In such cases the police could neither verify nor falsify if the driver broke the law.</a:t>
            </a:r>
          </a:p>
          <a:p>
            <a:r>
              <a:rPr lang="en-US" dirty="0"/>
              <a:t>Therefore, to get a more accurate result, the speed of the car before the accident had happened and the allowed speed limit should be included into the dataset. Furthermore, street types such as highways or roads should be another categorical variable in the dataset.</a:t>
            </a:r>
          </a:p>
          <a:p>
            <a:r>
              <a:rPr lang="en-US" dirty="0"/>
              <a:t>The dataset was in general unbalanced with a ratio 13:5 of not severe accidents to severe accidents.</a:t>
            </a:r>
          </a:p>
          <a:p>
            <a:pPr marL="0" indent="0">
              <a:buNone/>
            </a:pPr>
            <a:r>
              <a:rPr lang="en-US" dirty="0"/>
              <a:t>Nevertheless, for the given dataset the algorithm performs well given the dataset. </a:t>
            </a:r>
          </a:p>
          <a:p>
            <a:pPr marL="0" indent="0">
              <a:buNone/>
            </a:pPr>
            <a:endParaRPr lang="en-US" dirty="0"/>
          </a:p>
        </p:txBody>
      </p:sp>
    </p:spTree>
    <p:extLst>
      <p:ext uri="{BB962C8B-B14F-4D97-AF65-F5344CB8AC3E}">
        <p14:creationId xmlns:p14="http://schemas.microsoft.com/office/powerpoint/2010/main" val="3073324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6CC53-C83F-234C-AC52-4AB476CF1555}"/>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A20B99B5-FB97-8942-B73C-DE8EEA3E1F52}"/>
              </a:ext>
            </a:extLst>
          </p:cNvPr>
          <p:cNvSpPr>
            <a:spLocks noGrp="1"/>
          </p:cNvSpPr>
          <p:nvPr>
            <p:ph idx="1"/>
          </p:nvPr>
        </p:nvSpPr>
        <p:spPr>
          <a:xfrm>
            <a:off x="355600" y="1917700"/>
            <a:ext cx="11544300" cy="4724400"/>
          </a:xfrm>
        </p:spPr>
        <p:txBody>
          <a:bodyPr>
            <a:normAutofit/>
          </a:bodyPr>
          <a:lstStyle/>
          <a:p>
            <a:pPr marL="0" indent="0">
              <a:buNone/>
            </a:pPr>
            <a:r>
              <a:rPr lang="en-US" dirty="0"/>
              <a:t>As suggested, the most important features which contribute to the probability of severe accidents are hazardous areas like junctions, weather conditions, human failure, number of accident participants and the time of the accident. Additionally, the location given by geographical coordinates can also contribute to determine whether or not a severe accident is likely to happen. Therefore, to provide the best estimation of danger for a driver, it is important to analyze…</a:t>
            </a:r>
          </a:p>
          <a:p>
            <a:r>
              <a:rPr lang="en-US" dirty="0"/>
              <a:t>… his upcoming route with the most dangerous zones given by a KNN clustering.</a:t>
            </a:r>
          </a:p>
          <a:p>
            <a:r>
              <a:rPr lang="en-US" dirty="0"/>
              <a:t>… if the driver is not under influence and is reminded not to speed.</a:t>
            </a:r>
          </a:p>
          <a:p>
            <a:r>
              <a:rPr lang="en-US" dirty="0"/>
              <a:t>… the weather, lighting and road conditions.</a:t>
            </a:r>
          </a:p>
          <a:p>
            <a:r>
              <a:rPr lang="en-US" dirty="0"/>
              <a:t>… the time of the day and the year. For if it is late and autumn or winter, severe accidents are more likely to happen.</a:t>
            </a:r>
          </a:p>
          <a:p>
            <a:pPr marL="0" indent="0">
              <a:buNone/>
            </a:pPr>
            <a:r>
              <a:rPr lang="en-US" u="sng" dirty="0"/>
              <a:t>Opportunity:</a:t>
            </a:r>
          </a:p>
          <a:p>
            <a:pPr marL="0" indent="0">
              <a:buNone/>
            </a:pPr>
            <a:r>
              <a:rPr lang="en-US" dirty="0"/>
              <a:t>To warn a driver before starting his ride, applications can be developed for cities to take those collision statistics into account. Those warning systems could even be integrated in GPS devices.</a:t>
            </a:r>
          </a:p>
          <a:p>
            <a:endParaRPr lang="en-US" dirty="0"/>
          </a:p>
        </p:txBody>
      </p:sp>
    </p:spTree>
    <p:extLst>
      <p:ext uri="{BB962C8B-B14F-4D97-AF65-F5344CB8AC3E}">
        <p14:creationId xmlns:p14="http://schemas.microsoft.com/office/powerpoint/2010/main" val="185482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494C-0F3F-0642-9323-899322AA69FC}"/>
              </a:ext>
            </a:extLst>
          </p:cNvPr>
          <p:cNvSpPr>
            <a:spLocks noGrp="1"/>
          </p:cNvSpPr>
          <p:nvPr>
            <p:ph type="title"/>
          </p:nvPr>
        </p:nvSpPr>
        <p:spPr/>
        <p:txBody>
          <a:bodyPr/>
          <a:lstStyle/>
          <a:p>
            <a:r>
              <a:rPr lang="en-US" b="1" dirty="0"/>
              <a:t>Introduction: Business Problem</a:t>
            </a:r>
            <a:br>
              <a:rPr lang="en-US" dirty="0"/>
            </a:br>
            <a:endParaRPr lang="en-US" dirty="0"/>
          </a:p>
        </p:txBody>
      </p:sp>
      <p:sp>
        <p:nvSpPr>
          <p:cNvPr id="3" name="Content Placeholder 2">
            <a:extLst>
              <a:ext uri="{FF2B5EF4-FFF2-40B4-BE49-F238E27FC236}">
                <a16:creationId xmlns:a16="http://schemas.microsoft.com/office/drawing/2014/main" id="{1DF7C43A-D6F9-6549-B3FA-DCFCD61B81B0}"/>
              </a:ext>
            </a:extLst>
          </p:cNvPr>
          <p:cNvSpPr>
            <a:spLocks noGrp="1"/>
          </p:cNvSpPr>
          <p:nvPr>
            <p:ph idx="1"/>
          </p:nvPr>
        </p:nvSpPr>
        <p:spPr>
          <a:xfrm>
            <a:off x="581192" y="1930400"/>
            <a:ext cx="11029615" cy="4322099"/>
          </a:xfrm>
        </p:spPr>
        <p:txBody>
          <a:bodyPr/>
          <a:lstStyle/>
          <a:p>
            <a:r>
              <a:rPr lang="en-US" dirty="0"/>
              <a:t>Objective: </a:t>
            </a:r>
          </a:p>
          <a:p>
            <a:pPr marL="0" indent="0">
              <a:buNone/>
            </a:pPr>
            <a:r>
              <a:rPr lang="en-US" dirty="0"/>
              <a:t>	To examine the probability getting into a car accident and to predict the severity of this accident. </a:t>
            </a:r>
          </a:p>
          <a:p>
            <a:r>
              <a:rPr lang="en-US" dirty="0"/>
              <a:t>Who can profit ?</a:t>
            </a:r>
          </a:p>
          <a:p>
            <a:pPr marL="0" indent="0">
              <a:buNone/>
            </a:pPr>
            <a:r>
              <a:rPr lang="en-US" dirty="0"/>
              <a:t>	Car insurance providers</a:t>
            </a:r>
          </a:p>
          <a:p>
            <a:pPr marL="0" indent="0">
              <a:buNone/>
            </a:pPr>
            <a:r>
              <a:rPr lang="en-US" dirty="0"/>
              <a:t>	Car manufacturers</a:t>
            </a:r>
          </a:p>
          <a:p>
            <a:pPr marL="0" indent="0">
              <a:buNone/>
            </a:pPr>
            <a:r>
              <a:rPr lang="en-US" dirty="0"/>
              <a:t>	Car drivers and with them pedestrians and cyclists</a:t>
            </a:r>
          </a:p>
          <a:p>
            <a:r>
              <a:rPr lang="en-US" dirty="0"/>
              <a:t>How can machine learning help?</a:t>
            </a:r>
          </a:p>
          <a:p>
            <a:pPr marL="0" indent="0">
              <a:buNone/>
            </a:pPr>
            <a:r>
              <a:rPr lang="en-US" dirty="0"/>
              <a:t>	</a:t>
            </a:r>
            <a:r>
              <a:rPr lang="en-US" dirty="0">
                <a:sym typeface="Wingdings" pitchFamily="2" charset="2"/>
              </a:rPr>
              <a:t> </a:t>
            </a:r>
            <a:r>
              <a:rPr lang="en-US" dirty="0"/>
              <a:t>Machine learning helps to assess the highest risk factors of a severe accident </a:t>
            </a:r>
          </a:p>
          <a:p>
            <a:pPr marL="324000" lvl="1" indent="0">
              <a:buNone/>
            </a:pPr>
            <a:r>
              <a:rPr lang="en-US" dirty="0"/>
              <a:t>Since we have a binary problem (Is the accident severe or not?) we can use KNN, SVM, logistic regression or a Decision Tree algorithm to predict the outcome. (see </a:t>
            </a:r>
            <a:r>
              <a:rPr lang="en-US" u="sng" dirty="0">
                <a:hlinkClick r:id="rId3"/>
              </a:rPr>
              <a:t>Methodology</a:t>
            </a:r>
            <a:r>
              <a:rPr lang="en-US" dirty="0"/>
              <a:t>)</a:t>
            </a:r>
          </a:p>
          <a:p>
            <a:pPr marL="0" indent="0">
              <a:buNone/>
            </a:pPr>
            <a:endParaRPr lang="en-US" dirty="0"/>
          </a:p>
        </p:txBody>
      </p:sp>
    </p:spTree>
    <p:extLst>
      <p:ext uri="{BB962C8B-B14F-4D97-AF65-F5344CB8AC3E}">
        <p14:creationId xmlns:p14="http://schemas.microsoft.com/office/powerpoint/2010/main" val="51351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435B-F368-3141-A43E-7D5A9EA9C7AE}"/>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A150A507-E228-1049-B09A-5932F0E2E1DA}"/>
              </a:ext>
            </a:extLst>
          </p:cNvPr>
          <p:cNvSpPr>
            <a:spLocks noGrp="1"/>
          </p:cNvSpPr>
          <p:nvPr>
            <p:ph idx="1"/>
          </p:nvPr>
        </p:nvSpPr>
        <p:spPr/>
        <p:txBody>
          <a:bodyPr/>
          <a:lstStyle/>
          <a:p>
            <a:endParaRPr lang="en-US" dirty="0"/>
          </a:p>
          <a:p>
            <a:r>
              <a:rPr lang="en-US" dirty="0"/>
              <a:t>The following dataset provides all collisions published by the Seattle Police Department from 2004 to present:</a:t>
            </a:r>
          </a:p>
          <a:p>
            <a:pPr marL="0" indent="0">
              <a:buNone/>
            </a:pPr>
            <a:r>
              <a:rPr lang="en-US" dirty="0"/>
              <a:t>Dataset:</a:t>
            </a:r>
          </a:p>
          <a:p>
            <a:pPr marL="0" indent="0">
              <a:buNone/>
            </a:pPr>
            <a:r>
              <a:rPr lang="en-US" dirty="0">
                <a:hlinkClick r:id="rId3"/>
              </a:rPr>
              <a:t>https://s3.us.cloud-object-storage.appdomain.cloud/cf-courses-data/CognitiveClass/DP0701EN/version-2/Metadata.pdf</a:t>
            </a:r>
            <a:endParaRPr lang="en-US" dirty="0"/>
          </a:p>
          <a:p>
            <a:pPr marL="0" indent="0">
              <a:buNone/>
            </a:pPr>
            <a:r>
              <a:rPr lang="en-US" dirty="0"/>
              <a:t>Description to data:</a:t>
            </a:r>
          </a:p>
          <a:p>
            <a:pPr marL="0" indent="0">
              <a:buNone/>
            </a:pPr>
            <a:r>
              <a:rPr lang="en-US" dirty="0"/>
              <a:t>https://s3.us.cloud-object-storage.appdomain.cloud/</a:t>
            </a:r>
            <a:r>
              <a:rPr lang="en-US" dirty="0" err="1"/>
              <a:t>cf</a:t>
            </a:r>
            <a:r>
              <a:rPr lang="en-US" dirty="0"/>
              <a:t>-courses-data/</a:t>
            </a:r>
            <a:r>
              <a:rPr lang="en-US" dirty="0" err="1"/>
              <a:t>CognitiveClass</a:t>
            </a:r>
            <a:r>
              <a:rPr lang="en-US" dirty="0"/>
              <a:t>/DP0701EN/version-2/Data-</a:t>
            </a:r>
            <a:r>
              <a:rPr lang="en-US" dirty="0" err="1"/>
              <a:t>Collisions.csv</a:t>
            </a:r>
            <a:endParaRPr lang="en-US" dirty="0"/>
          </a:p>
          <a:p>
            <a:endParaRPr lang="en-US" dirty="0"/>
          </a:p>
        </p:txBody>
      </p:sp>
    </p:spTree>
    <p:extLst>
      <p:ext uri="{BB962C8B-B14F-4D97-AF65-F5344CB8AC3E}">
        <p14:creationId xmlns:p14="http://schemas.microsoft.com/office/powerpoint/2010/main" val="46704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F1B7-A72F-354E-BB58-E991524EDA1C}"/>
              </a:ext>
            </a:extLst>
          </p:cNvPr>
          <p:cNvSpPr>
            <a:spLocks noGrp="1"/>
          </p:cNvSpPr>
          <p:nvPr>
            <p:ph type="title"/>
          </p:nvPr>
        </p:nvSpPr>
        <p:spPr>
          <a:xfrm>
            <a:off x="318090" y="-58837"/>
            <a:ext cx="11029616" cy="1013800"/>
          </a:xfrm>
        </p:spPr>
        <p:txBody>
          <a:bodyPr/>
          <a:lstStyle/>
          <a:p>
            <a:r>
              <a:rPr lang="en-US" dirty="0"/>
              <a:t>Data </a:t>
            </a:r>
          </a:p>
        </p:txBody>
      </p:sp>
      <p:pic>
        <p:nvPicPr>
          <p:cNvPr id="14" name="Content Placeholder 13" descr="A screenshot of a cell phone&#10;&#10;Description automatically generated">
            <a:extLst>
              <a:ext uri="{FF2B5EF4-FFF2-40B4-BE49-F238E27FC236}">
                <a16:creationId xmlns:a16="http://schemas.microsoft.com/office/drawing/2014/main" id="{80B93FA3-F5F2-DB47-9C98-3D847958A807}"/>
              </a:ext>
            </a:extLst>
          </p:cNvPr>
          <p:cNvPicPr>
            <a:picLocks noGrp="1" noChangeAspect="1"/>
          </p:cNvPicPr>
          <p:nvPr>
            <p:ph idx="1"/>
          </p:nvPr>
        </p:nvPicPr>
        <p:blipFill>
          <a:blip r:embed="rId3"/>
          <a:stretch>
            <a:fillRect/>
          </a:stretch>
        </p:blipFill>
        <p:spPr>
          <a:xfrm>
            <a:off x="438150" y="489124"/>
            <a:ext cx="4988840" cy="1944555"/>
          </a:xfrm>
        </p:spPr>
      </p:pic>
      <p:pic>
        <p:nvPicPr>
          <p:cNvPr id="16" name="Picture 15" descr="A screenshot of text&#10;&#10;Description automatically generated">
            <a:extLst>
              <a:ext uri="{FF2B5EF4-FFF2-40B4-BE49-F238E27FC236}">
                <a16:creationId xmlns:a16="http://schemas.microsoft.com/office/drawing/2014/main" id="{451FD9D4-18E0-484B-8FB4-DEA0FBDA9DB3}"/>
              </a:ext>
            </a:extLst>
          </p:cNvPr>
          <p:cNvPicPr>
            <a:picLocks noChangeAspect="1"/>
          </p:cNvPicPr>
          <p:nvPr/>
        </p:nvPicPr>
        <p:blipFill rotWithShape="1">
          <a:blip r:embed="rId4"/>
          <a:srcRect t="6111" r="1594" b="40711"/>
          <a:stretch/>
        </p:blipFill>
        <p:spPr>
          <a:xfrm>
            <a:off x="438150" y="2433679"/>
            <a:ext cx="4988840" cy="3454400"/>
          </a:xfrm>
          <a:prstGeom prst="rect">
            <a:avLst/>
          </a:prstGeom>
        </p:spPr>
      </p:pic>
      <p:pic>
        <p:nvPicPr>
          <p:cNvPr id="18" name="Picture 17" descr="A screenshot of text&#10;&#10;Description automatically generated">
            <a:extLst>
              <a:ext uri="{FF2B5EF4-FFF2-40B4-BE49-F238E27FC236}">
                <a16:creationId xmlns:a16="http://schemas.microsoft.com/office/drawing/2014/main" id="{468595DA-AA13-5A49-B445-1BCD459D79D3}"/>
              </a:ext>
            </a:extLst>
          </p:cNvPr>
          <p:cNvPicPr>
            <a:picLocks noChangeAspect="1"/>
          </p:cNvPicPr>
          <p:nvPr/>
        </p:nvPicPr>
        <p:blipFill rotWithShape="1">
          <a:blip r:embed="rId4"/>
          <a:srcRect t="58889" r="170"/>
          <a:stretch/>
        </p:blipFill>
        <p:spPr>
          <a:xfrm>
            <a:off x="5832898" y="3912396"/>
            <a:ext cx="4852114" cy="2560320"/>
          </a:xfrm>
          <a:prstGeom prst="rect">
            <a:avLst/>
          </a:prstGeom>
        </p:spPr>
      </p:pic>
      <p:pic>
        <p:nvPicPr>
          <p:cNvPr id="20" name="Picture 19">
            <a:extLst>
              <a:ext uri="{FF2B5EF4-FFF2-40B4-BE49-F238E27FC236}">
                <a16:creationId xmlns:a16="http://schemas.microsoft.com/office/drawing/2014/main" id="{BDC23556-0E23-D74C-923A-6B1497F844FE}"/>
              </a:ext>
            </a:extLst>
          </p:cNvPr>
          <p:cNvPicPr>
            <a:picLocks noChangeAspect="1"/>
          </p:cNvPicPr>
          <p:nvPr/>
        </p:nvPicPr>
        <p:blipFill>
          <a:blip r:embed="rId5"/>
          <a:stretch>
            <a:fillRect/>
          </a:stretch>
        </p:blipFill>
        <p:spPr>
          <a:xfrm>
            <a:off x="5832899" y="488492"/>
            <a:ext cx="4845519" cy="3383280"/>
          </a:xfrm>
          <a:prstGeom prst="rect">
            <a:avLst/>
          </a:prstGeom>
        </p:spPr>
      </p:pic>
    </p:spTree>
    <p:extLst>
      <p:ext uri="{BB962C8B-B14F-4D97-AF65-F5344CB8AC3E}">
        <p14:creationId xmlns:p14="http://schemas.microsoft.com/office/powerpoint/2010/main" val="270364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654C-4FBF-E546-9C92-BAD0A4295950}"/>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AFAA797-3FF3-1A4D-8DEF-2DADCE313AEB}"/>
              </a:ext>
            </a:extLst>
          </p:cNvPr>
          <p:cNvSpPr>
            <a:spLocks noGrp="1"/>
          </p:cNvSpPr>
          <p:nvPr>
            <p:ph idx="1"/>
          </p:nvPr>
        </p:nvSpPr>
        <p:spPr>
          <a:xfrm>
            <a:off x="581192" y="2180496"/>
            <a:ext cx="11029615" cy="4258404"/>
          </a:xfrm>
        </p:spPr>
        <p:txBody>
          <a:bodyPr>
            <a:normAutofit/>
          </a:bodyPr>
          <a:lstStyle/>
          <a:p>
            <a:r>
              <a:rPr lang="en-US" dirty="0"/>
              <a:t>Choice of Data by groups:</a:t>
            </a:r>
          </a:p>
          <a:p>
            <a:pPr lvl="1"/>
            <a:r>
              <a:rPr lang="en-US" dirty="0"/>
              <a:t>Target column: ‘SEVERITYCODE’</a:t>
            </a:r>
          </a:p>
          <a:p>
            <a:pPr lvl="1"/>
            <a:r>
              <a:rPr lang="en-US" dirty="0"/>
              <a:t>Locations or hazardous areas 'X', 'Y' 'ADDRTYPE' 'LOCATION' JUNCTIONTYPE' </a:t>
            </a:r>
          </a:p>
          <a:p>
            <a:pPr lvl="1"/>
            <a:r>
              <a:rPr lang="en-US" dirty="0"/>
              <a:t>Conditions caused by Nature WEATHER', 'ROADCOND', 'LIGHTCOND',</a:t>
            </a:r>
          </a:p>
          <a:p>
            <a:pPr lvl="1"/>
            <a:r>
              <a:rPr lang="en-US" dirty="0"/>
              <a:t> Human Failure 'INATTENTIONIND', 'UNDERINFL’, ‘SPEEDING’</a:t>
            </a:r>
          </a:p>
          <a:p>
            <a:pPr lvl="1"/>
            <a:r>
              <a:rPr lang="en-US" dirty="0"/>
              <a:t> Count accident participants 'PERSONCOUNT', 'PEDCOUNT', 'PEDCYLCOUNT', 'VEHCOUNT', </a:t>
            </a:r>
          </a:p>
          <a:p>
            <a:pPr lvl="1"/>
            <a:r>
              <a:rPr lang="en-US" dirty="0"/>
              <a:t>Time of the Accident 'INCDTTM', </a:t>
            </a:r>
          </a:p>
          <a:p>
            <a:pPr lvl="1"/>
            <a:r>
              <a:rPr lang="en-US" dirty="0"/>
              <a:t>Unnecessary columns (the rest to be dropped) </a:t>
            </a:r>
          </a:p>
          <a:p>
            <a:r>
              <a:rPr lang="en-US" dirty="0"/>
              <a:t>Dataset is not balanced</a:t>
            </a:r>
          </a:p>
          <a:p>
            <a:pPr lvl="1"/>
            <a:r>
              <a:rPr lang="en-US" dirty="0"/>
              <a:t>1    136485	(not severe accidents)</a:t>
            </a:r>
          </a:p>
          <a:p>
            <a:pPr lvl="1"/>
            <a:r>
              <a:rPr lang="en-US" dirty="0"/>
              <a:t>2     58188	(severe accidents)</a:t>
            </a:r>
          </a:p>
          <a:p>
            <a:endParaRPr lang="en-US" dirty="0"/>
          </a:p>
        </p:txBody>
      </p:sp>
    </p:spTree>
    <p:extLst>
      <p:ext uri="{BB962C8B-B14F-4D97-AF65-F5344CB8AC3E}">
        <p14:creationId xmlns:p14="http://schemas.microsoft.com/office/powerpoint/2010/main" val="215337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B2BC-A6E0-D848-8F00-1604D27DE35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C7B5B9B-C269-344F-B265-05DC0E401BAE}"/>
              </a:ext>
            </a:extLst>
          </p:cNvPr>
          <p:cNvSpPr>
            <a:spLocks noGrp="1"/>
          </p:cNvSpPr>
          <p:nvPr>
            <p:ph idx="1"/>
          </p:nvPr>
        </p:nvSpPr>
        <p:spPr>
          <a:xfrm>
            <a:off x="454192" y="1715956"/>
            <a:ext cx="11029615" cy="4677504"/>
          </a:xfrm>
        </p:spPr>
        <p:txBody>
          <a:bodyPr>
            <a:normAutofit fontScale="92500" lnSpcReduction="20000"/>
          </a:bodyPr>
          <a:lstStyle/>
          <a:p>
            <a:pPr marL="0" indent="0">
              <a:buNone/>
            </a:pPr>
            <a:endParaRPr lang="en-US" dirty="0"/>
          </a:p>
          <a:p>
            <a:r>
              <a:rPr lang="en-US" dirty="0"/>
              <a:t>Data preparation </a:t>
            </a:r>
          </a:p>
          <a:p>
            <a:pPr lvl="1"/>
            <a:r>
              <a:rPr lang="en-US" dirty="0"/>
              <a:t>extract the data from a csv file and store it into a data frames using pandas and </a:t>
            </a:r>
            <a:r>
              <a:rPr lang="en-US" dirty="0" err="1"/>
              <a:t>numpy</a:t>
            </a:r>
            <a:r>
              <a:rPr lang="en-US" dirty="0"/>
              <a:t> </a:t>
            </a:r>
          </a:p>
          <a:p>
            <a:pPr lvl="1"/>
            <a:r>
              <a:rPr lang="en-US" dirty="0"/>
              <a:t>Clean data and drop all nan or convert to 0</a:t>
            </a:r>
          </a:p>
          <a:p>
            <a:pPr lvl="1"/>
            <a:r>
              <a:rPr lang="en-US" dirty="0"/>
              <a:t>Check datatype in each column. For instance, in column 'UNDERINFL', we find the unique data entries ‘N’,’Y’,’0’,’1’. For the data to be accurately evaluated, the strings had to be mapped by {‘Y’:0,’N’:1} </a:t>
            </a:r>
          </a:p>
          <a:p>
            <a:pPr lvl="1"/>
            <a:r>
              <a:rPr lang="en-US" dirty="0"/>
              <a:t>Create dummies for categorial data</a:t>
            </a:r>
          </a:p>
          <a:p>
            <a:r>
              <a:rPr lang="en-US" dirty="0"/>
              <a:t>Data Visualization</a:t>
            </a:r>
          </a:p>
          <a:p>
            <a:pPr lvl="1"/>
            <a:r>
              <a:rPr lang="en-US" dirty="0"/>
              <a:t>Bar graphs with </a:t>
            </a:r>
            <a:r>
              <a:rPr lang="en-US" dirty="0" err="1"/>
              <a:t>matplotlib.pyplot</a:t>
            </a:r>
            <a:r>
              <a:rPr lang="en-US" dirty="0"/>
              <a:t>,</a:t>
            </a:r>
          </a:p>
          <a:p>
            <a:pPr lvl="1"/>
            <a:r>
              <a:rPr lang="en-US" dirty="0"/>
              <a:t>KNN clusters with </a:t>
            </a:r>
            <a:r>
              <a:rPr lang="en-US" dirty="0" err="1"/>
              <a:t>mlxtend.plotting</a:t>
            </a:r>
            <a:endParaRPr lang="en-US" dirty="0"/>
          </a:p>
          <a:p>
            <a:pPr lvl="1"/>
            <a:r>
              <a:rPr lang="en-US" dirty="0"/>
              <a:t>Traffic data visualization on Seattle map with folium</a:t>
            </a:r>
          </a:p>
          <a:p>
            <a:pPr lvl="1"/>
            <a:r>
              <a:rPr lang="en-US" dirty="0"/>
              <a:t>Confusion Matrix with  </a:t>
            </a:r>
            <a:r>
              <a:rPr lang="en-US" dirty="0" err="1"/>
              <a:t>sklearn.metrics</a:t>
            </a:r>
            <a:endParaRPr lang="en-US" dirty="0"/>
          </a:p>
          <a:p>
            <a:r>
              <a:rPr lang="en-US" dirty="0"/>
              <a:t> Modeling</a:t>
            </a:r>
          </a:p>
          <a:p>
            <a:pPr lvl="1"/>
            <a:r>
              <a:rPr lang="en-US" dirty="0"/>
              <a:t>Classification with KNN, SVM, Logistic Regression with </a:t>
            </a:r>
            <a:r>
              <a:rPr lang="en-US" dirty="0" err="1"/>
              <a:t>sklearn</a:t>
            </a:r>
            <a:endParaRPr lang="en-US" dirty="0"/>
          </a:p>
          <a:p>
            <a:pPr lvl="1"/>
            <a:r>
              <a:rPr lang="en-US" dirty="0"/>
              <a:t>F1 and Jaccard Index for accuracy</a:t>
            </a:r>
          </a:p>
        </p:txBody>
      </p:sp>
    </p:spTree>
    <p:extLst>
      <p:ext uri="{BB962C8B-B14F-4D97-AF65-F5344CB8AC3E}">
        <p14:creationId xmlns:p14="http://schemas.microsoft.com/office/powerpoint/2010/main" val="251540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10;&#10;Description automatically generated">
            <a:extLst>
              <a:ext uri="{FF2B5EF4-FFF2-40B4-BE49-F238E27FC236}">
                <a16:creationId xmlns:a16="http://schemas.microsoft.com/office/drawing/2014/main" id="{740BE0B1-37A9-F641-834C-F6711E20F73B}"/>
              </a:ext>
            </a:extLst>
          </p:cNvPr>
          <p:cNvPicPr/>
          <p:nvPr/>
        </p:nvPicPr>
        <p:blipFill rotWithShape="1">
          <a:blip r:embed="rId2">
            <a:extLst>
              <a:ext uri="{28A0092B-C50C-407E-A947-70E740481C1C}">
                <a14:useLocalDpi xmlns:a14="http://schemas.microsoft.com/office/drawing/2010/main" val="0"/>
              </a:ext>
            </a:extLst>
          </a:blip>
          <a:srcRect r="50916"/>
          <a:stretch/>
        </p:blipFill>
        <p:spPr bwMode="auto">
          <a:xfrm>
            <a:off x="28414" y="347414"/>
            <a:ext cx="5762786" cy="3959435"/>
          </a:xfrm>
          <a:prstGeom prst="rect">
            <a:avLst/>
          </a:prstGeom>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713EE2F-181C-CF4D-95F5-0611AADE04E4}"/>
              </a:ext>
            </a:extLst>
          </p:cNvPr>
          <p:cNvSpPr>
            <a:spLocks noGrp="1"/>
          </p:cNvSpPr>
          <p:nvPr>
            <p:ph type="title"/>
          </p:nvPr>
        </p:nvSpPr>
        <p:spPr>
          <a:xfrm>
            <a:off x="8042147" y="723899"/>
            <a:ext cx="3081576" cy="1920875"/>
          </a:xfrm>
        </p:spPr>
        <p:txBody>
          <a:bodyPr vert="horz" lIns="91440" tIns="45720" rIns="91440" bIns="45720" rtlCol="0" anchor="b">
            <a:normAutofit fontScale="90000"/>
          </a:bodyPr>
          <a:lstStyle/>
          <a:p>
            <a:pPr>
              <a:lnSpc>
                <a:spcPct val="90000"/>
              </a:lnSpc>
            </a:pPr>
            <a:r>
              <a:rPr lang="en-US" sz="2700" b="1" dirty="0">
                <a:solidFill>
                  <a:srgbClr val="FFFFFF"/>
                </a:solidFill>
              </a:rPr>
              <a:t>DATA Analysis</a:t>
            </a:r>
            <a:br>
              <a:rPr lang="en-US" sz="2300" dirty="0">
                <a:solidFill>
                  <a:srgbClr val="FFFFFF"/>
                </a:solidFill>
              </a:rPr>
            </a:br>
            <a:br>
              <a:rPr lang="en-US" sz="2300" dirty="0">
                <a:solidFill>
                  <a:srgbClr val="FFFFFF"/>
                </a:solidFill>
              </a:rPr>
            </a:br>
            <a:r>
              <a:rPr lang="en-US" sz="2300" dirty="0">
                <a:solidFill>
                  <a:srgbClr val="FFFFFF"/>
                </a:solidFill>
              </a:rPr>
              <a:t>1) </a:t>
            </a:r>
            <a:r>
              <a:rPr lang="en-US" sz="2300" u="sng" dirty="0">
                <a:solidFill>
                  <a:srgbClr val="FFFFFF"/>
                </a:solidFill>
              </a:rPr>
              <a:t>Accidents caused by bad weather conditions</a:t>
            </a:r>
            <a:br>
              <a:rPr lang="en-US" sz="2300" dirty="0">
                <a:solidFill>
                  <a:srgbClr val="FFFFFF"/>
                </a:solidFill>
              </a:rPr>
            </a:br>
            <a:endParaRPr lang="en-US" sz="2300" dirty="0">
              <a:solidFill>
                <a:srgbClr val="FFFFFF"/>
              </a:solidFill>
            </a:endParaRPr>
          </a:p>
        </p:txBody>
      </p:sp>
      <p:pic>
        <p:nvPicPr>
          <p:cNvPr id="13" name="Picture 12" descr="A picture containing screenshot&#10;&#10;Description automatically generated">
            <a:extLst>
              <a:ext uri="{FF2B5EF4-FFF2-40B4-BE49-F238E27FC236}">
                <a16:creationId xmlns:a16="http://schemas.microsoft.com/office/drawing/2014/main" id="{53CFC71D-BDD2-BD47-AB40-02E8CF3B6F00}"/>
              </a:ext>
            </a:extLst>
          </p:cNvPr>
          <p:cNvPicPr/>
          <p:nvPr/>
        </p:nvPicPr>
        <p:blipFill rotWithShape="1">
          <a:blip r:embed="rId2">
            <a:extLst>
              <a:ext uri="{28A0092B-C50C-407E-A947-70E740481C1C}">
                <a14:useLocalDpi xmlns:a14="http://schemas.microsoft.com/office/drawing/2010/main" val="0"/>
              </a:ext>
            </a:extLst>
          </a:blip>
          <a:srcRect l="52905" b="50249"/>
          <a:stretch/>
        </p:blipFill>
        <p:spPr bwMode="auto">
          <a:xfrm>
            <a:off x="28414" y="4306849"/>
            <a:ext cx="5422900" cy="2317433"/>
          </a:xfrm>
          <a:prstGeom prst="rect">
            <a:avLst/>
          </a:prstGeom>
          <a:ln>
            <a:noFill/>
          </a:ln>
          <a:extLst>
            <a:ext uri="{53640926-AAD7-44D8-BBD7-CCE9431645EC}">
              <a14:shadowObscured xmlns:a14="http://schemas.microsoft.com/office/drawing/2010/main"/>
            </a:ext>
          </a:extLst>
        </p:spPr>
      </p:pic>
      <p:sp>
        <p:nvSpPr>
          <p:cNvPr id="15" name="Title 1">
            <a:extLst>
              <a:ext uri="{FF2B5EF4-FFF2-40B4-BE49-F238E27FC236}">
                <a16:creationId xmlns:a16="http://schemas.microsoft.com/office/drawing/2014/main" id="{DEF1D638-2398-B140-94A1-0679E9640D60}"/>
              </a:ext>
            </a:extLst>
          </p:cNvPr>
          <p:cNvSpPr txBox="1">
            <a:spLocks/>
          </p:cNvSpPr>
          <p:nvPr/>
        </p:nvSpPr>
        <p:spPr>
          <a:xfrm>
            <a:off x="8157282" y="2234071"/>
            <a:ext cx="3407795" cy="4229269"/>
          </a:xfrm>
          <a:prstGeom prst="rect">
            <a:avLst/>
          </a:prstGeom>
        </p:spPr>
        <p:txBody>
          <a:bodyPr vert="horz" lIns="91440" tIns="45720" rIns="91440" bIns="45720" rtlCol="0" anchor="b">
            <a:normAutofit fontScale="825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2400" dirty="0">
                <a:latin typeface="Arial" panose="020B0604020202020204" pitchFamily="34" charset="0"/>
                <a:ea typeface="Times New Roman" panose="02020603050405020304" pitchFamily="18" charset="0"/>
              </a:rPr>
              <a:t>Severe Accidents more likely when:</a:t>
            </a:r>
            <a:endParaRPr lang="en-US" sz="2400" dirty="0">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400" dirty="0">
                <a:latin typeface="Arial" panose="020B0604020202020204" pitchFamily="34" charset="0"/>
                <a:ea typeface="Times New Roman" panose="02020603050405020304" pitchFamily="18" charset="0"/>
              </a:rPr>
              <a:t>Weather = </a:t>
            </a:r>
            <a:endParaRPr lang="en-US" sz="2400" dirty="0">
              <a:latin typeface="Times New Roman" panose="02020603050405020304" pitchFamily="18" charset="0"/>
              <a:ea typeface="Times New Roman" panose="02020603050405020304" pitchFamily="18" charset="0"/>
            </a:endParaRPr>
          </a:p>
          <a:p>
            <a:pPr marL="457200" marR="0">
              <a:lnSpc>
                <a:spcPct val="150000"/>
              </a:lnSpc>
              <a:spcBef>
                <a:spcPts val="0"/>
              </a:spcBef>
              <a:spcAft>
                <a:spcPts val="0"/>
              </a:spcAft>
            </a:pPr>
            <a:r>
              <a:rPr lang="en-US" sz="2400" dirty="0">
                <a:latin typeface="Arial" panose="020B0604020202020204" pitchFamily="34" charset="0"/>
                <a:ea typeface="Times New Roman" panose="02020603050405020304" pitchFamily="18" charset="0"/>
              </a:rPr>
              <a:t>‘Rainy’, ‘Overcast’</a:t>
            </a:r>
            <a:endParaRPr lang="en-US" sz="2400" dirty="0">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400" dirty="0">
                <a:latin typeface="Arial" panose="020B0604020202020204" pitchFamily="34" charset="0"/>
                <a:ea typeface="Times New Roman" panose="02020603050405020304" pitchFamily="18" charset="0"/>
              </a:rPr>
              <a:t>Light Conditions =</a:t>
            </a:r>
            <a:endParaRPr lang="en-US" sz="2400" dirty="0">
              <a:latin typeface="Times New Roman" panose="02020603050405020304" pitchFamily="18" charset="0"/>
              <a:ea typeface="Times New Roman" panose="02020603050405020304" pitchFamily="18" charset="0"/>
            </a:endParaRPr>
          </a:p>
          <a:p>
            <a:pPr indent="457200">
              <a:lnSpc>
                <a:spcPct val="150000"/>
              </a:lnSpc>
            </a:pPr>
            <a:r>
              <a:rPr lang="en-US" sz="2400" dirty="0">
                <a:latin typeface="Arial" panose="020B0604020202020204" pitchFamily="34" charset="0"/>
                <a:ea typeface="Times New Roman" panose="02020603050405020304" pitchFamily="18" charset="0"/>
              </a:rPr>
              <a:t>‘Dark’</a:t>
            </a:r>
            <a:endParaRPr lang="en-US" sz="2400" dirty="0">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400" dirty="0">
                <a:latin typeface="Arial" panose="020B0604020202020204" pitchFamily="34" charset="0"/>
                <a:ea typeface="Times New Roman" panose="02020603050405020304" pitchFamily="18" charset="0"/>
              </a:rPr>
              <a:t>Road Conditions=</a:t>
            </a:r>
            <a:endParaRPr lang="en-US" sz="2400" dirty="0">
              <a:latin typeface="Times New Roman" panose="02020603050405020304" pitchFamily="18" charset="0"/>
              <a:ea typeface="Times New Roman" panose="02020603050405020304" pitchFamily="18" charset="0"/>
            </a:endParaRPr>
          </a:p>
          <a:p>
            <a:pPr indent="457200">
              <a:lnSpc>
                <a:spcPct val="150000"/>
              </a:lnSpc>
            </a:pPr>
            <a:r>
              <a:rPr lang="en-US" sz="2400" dirty="0">
                <a:latin typeface="Arial" panose="020B0604020202020204" pitchFamily="34" charset="0"/>
                <a:ea typeface="Times New Roman" panose="02020603050405020304" pitchFamily="18" charset="0"/>
              </a:rPr>
              <a:t>‘Wet’</a:t>
            </a:r>
            <a:endParaRPr lang="en-US" sz="2400" dirty="0">
              <a:latin typeface="Times New Roman" panose="02020603050405020304" pitchFamily="18" charset="0"/>
              <a:ea typeface="Times New Roman" panose="02020603050405020304" pitchFamily="18" charset="0"/>
            </a:endParaRPr>
          </a:p>
          <a:p>
            <a:pPr>
              <a:lnSpc>
                <a:spcPct val="90000"/>
              </a:lnSpc>
            </a:pPr>
            <a:br>
              <a:rPr lang="en-US" sz="2300" dirty="0">
                <a:solidFill>
                  <a:srgbClr val="FFFFFF"/>
                </a:solidFill>
              </a:rPr>
            </a:br>
            <a:endParaRPr lang="en-US" sz="2300" dirty="0">
              <a:solidFill>
                <a:srgbClr val="FFFFFF"/>
              </a:solidFill>
            </a:endParaRPr>
          </a:p>
        </p:txBody>
      </p:sp>
    </p:spTree>
    <p:extLst>
      <p:ext uri="{BB962C8B-B14F-4D97-AF65-F5344CB8AC3E}">
        <p14:creationId xmlns:p14="http://schemas.microsoft.com/office/powerpoint/2010/main" val="2793705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B7BDB636-26A0-264E-9231-64AAFDBD0587}"/>
              </a:ext>
            </a:extLst>
          </p:cNvPr>
          <p:cNvSpPr>
            <a:spLocks noGrp="1"/>
          </p:cNvSpPr>
          <p:nvPr>
            <p:ph idx="1"/>
          </p:nvPr>
        </p:nvSpPr>
        <p:spPr>
          <a:xfrm>
            <a:off x="764110" y="876300"/>
            <a:ext cx="3033249" cy="5032013"/>
          </a:xfrm>
        </p:spPr>
        <p:txBody>
          <a:bodyPr anchor="t">
            <a:normAutofit/>
          </a:bodyPr>
          <a:lstStyle/>
          <a:p>
            <a:pPr marL="0" indent="0">
              <a:buNone/>
            </a:pPr>
            <a:r>
              <a:rPr lang="en-US" sz="2100" u="sng" dirty="0"/>
              <a:t>2) Accidents caused by human failure</a:t>
            </a:r>
          </a:p>
          <a:p>
            <a:pPr marL="0" indent="0">
              <a:buNone/>
            </a:pPr>
            <a:endParaRPr lang="en-US" sz="2000" u="sng" dirty="0"/>
          </a:p>
          <a:p>
            <a:pPr marL="0" indent="0">
              <a:buNone/>
            </a:pPr>
            <a:r>
              <a:rPr lang="en-US" sz="2000" dirty="0"/>
              <a:t>Severe accidents are more likely to happen when Speeding and under influence.</a:t>
            </a:r>
            <a:endParaRPr lang="en-US" sz="2000" u="sng" dirty="0"/>
          </a:p>
          <a:p>
            <a:pPr marL="0" indent="0">
              <a:buNone/>
            </a:pPr>
            <a:endParaRPr lang="en-US" u="sng" dirty="0"/>
          </a:p>
          <a:p>
            <a:pPr marL="0" indent="0">
              <a:buNone/>
            </a:pPr>
            <a:endParaRPr lang="en-US" dirty="0"/>
          </a:p>
          <a:p>
            <a:pPr marL="0" indent="0">
              <a:buNone/>
            </a:pPr>
            <a:endParaRPr lang="en-US" sz="16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7784234C-07B2-6449-BDB8-D37CBDF9E58B}"/>
              </a:ext>
            </a:extLst>
          </p:cNvPr>
          <p:cNvPicPr/>
          <p:nvPr/>
        </p:nvPicPr>
        <p:blipFill>
          <a:blip r:embed="rId2">
            <a:extLst>
              <a:ext uri="{28A0092B-C50C-407E-A947-70E740481C1C}">
                <a14:useLocalDpi xmlns:a14="http://schemas.microsoft.com/office/drawing/2010/main" val="0"/>
              </a:ext>
            </a:extLst>
          </a:blip>
          <a:stretch>
            <a:fillRect/>
          </a:stretch>
        </p:blipFill>
        <p:spPr>
          <a:xfrm>
            <a:off x="4568800" y="1273997"/>
            <a:ext cx="6866506" cy="4308731"/>
          </a:xfrm>
          <a:prstGeom prst="rect">
            <a:avLst/>
          </a:prstGeom>
        </p:spPr>
      </p:pic>
    </p:spTree>
    <p:extLst>
      <p:ext uri="{BB962C8B-B14F-4D97-AF65-F5344CB8AC3E}">
        <p14:creationId xmlns:p14="http://schemas.microsoft.com/office/powerpoint/2010/main" val="28120461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E66FC915-DAC8-EC49-A4E6-B76E6FF5B6FE}"/>
              </a:ext>
            </a:extLst>
          </p:cNvPr>
          <p:cNvSpPr>
            <a:spLocks noGrp="1"/>
          </p:cNvSpPr>
          <p:nvPr>
            <p:ph idx="1"/>
          </p:nvPr>
        </p:nvSpPr>
        <p:spPr>
          <a:xfrm>
            <a:off x="442378" y="801013"/>
            <a:ext cx="3799452" cy="5107301"/>
          </a:xfrm>
        </p:spPr>
        <p:txBody>
          <a:bodyPr anchor="t">
            <a:normAutofit/>
          </a:bodyPr>
          <a:lstStyle/>
          <a:p>
            <a:pPr marL="0" indent="0">
              <a:buNone/>
            </a:pPr>
            <a:r>
              <a:rPr lang="en-US" sz="2100" u="sng" dirty="0"/>
              <a:t>3) Count of Participants in Accident</a:t>
            </a:r>
            <a:endParaRPr lang="en-US" sz="2100" dirty="0"/>
          </a:p>
          <a:p>
            <a:pPr lvl="0"/>
            <a:r>
              <a:rPr lang="en-US" dirty="0" err="1"/>
              <a:t>Personcount</a:t>
            </a:r>
            <a:r>
              <a:rPr lang="en-US" dirty="0"/>
              <a:t>:</a:t>
            </a:r>
          </a:p>
          <a:p>
            <a:pPr marL="0" indent="0">
              <a:buNone/>
            </a:pPr>
            <a:r>
              <a:rPr lang="en-US" dirty="0"/>
              <a:t>The more persons involved, the more likely it is for the accident to be severe</a:t>
            </a:r>
          </a:p>
          <a:p>
            <a:pPr lvl="0"/>
            <a:r>
              <a:rPr lang="en-US" dirty="0" err="1"/>
              <a:t>Pedcylcount</a:t>
            </a:r>
            <a:r>
              <a:rPr lang="en-US" dirty="0"/>
              <a:t> and </a:t>
            </a:r>
            <a:r>
              <a:rPr lang="en-US" dirty="0" err="1"/>
              <a:t>Pedcount</a:t>
            </a:r>
            <a:r>
              <a:rPr lang="en-US" dirty="0"/>
              <a:t>:</a:t>
            </a:r>
          </a:p>
          <a:p>
            <a:pPr marL="0" indent="0">
              <a:buNone/>
            </a:pPr>
            <a:r>
              <a:rPr lang="en-US" dirty="0"/>
              <a:t>If pedestrians and bicycle riders are involved, the accident is likely to be severe.</a:t>
            </a:r>
          </a:p>
          <a:p>
            <a:pPr lvl="0"/>
            <a:r>
              <a:rPr lang="en-US" dirty="0" err="1"/>
              <a:t>Vehcount</a:t>
            </a:r>
            <a:r>
              <a:rPr lang="en-US" dirty="0"/>
              <a:t>:</a:t>
            </a:r>
          </a:p>
          <a:p>
            <a:pPr marL="0" indent="0">
              <a:buNone/>
            </a:pPr>
            <a:r>
              <a:rPr lang="en-US" dirty="0"/>
              <a:t>The accident is likely to be severe when more vehicles are involved</a:t>
            </a:r>
          </a:p>
          <a:p>
            <a:endParaRPr lang="en-US" sz="16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DD781C69-16BA-3344-A9B0-A29AE33E2C81}"/>
              </a:ext>
            </a:extLst>
          </p:cNvPr>
          <p:cNvPicPr/>
          <p:nvPr/>
        </p:nvPicPr>
        <p:blipFill>
          <a:blip r:embed="rId2">
            <a:extLst>
              <a:ext uri="{28A0092B-C50C-407E-A947-70E740481C1C}">
                <a14:useLocalDpi xmlns:a14="http://schemas.microsoft.com/office/drawing/2010/main" val="0"/>
              </a:ext>
            </a:extLst>
          </a:blip>
          <a:stretch>
            <a:fillRect/>
          </a:stretch>
        </p:blipFill>
        <p:spPr>
          <a:xfrm>
            <a:off x="4127753" y="863223"/>
            <a:ext cx="7828788" cy="5362956"/>
          </a:xfrm>
          <a:prstGeom prst="rect">
            <a:avLst/>
          </a:prstGeom>
        </p:spPr>
      </p:pic>
    </p:spTree>
    <p:extLst>
      <p:ext uri="{BB962C8B-B14F-4D97-AF65-F5344CB8AC3E}">
        <p14:creationId xmlns:p14="http://schemas.microsoft.com/office/powerpoint/2010/main" val="38869356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1030</Words>
  <Application>Microsoft Macintosh PowerPoint</Application>
  <PresentationFormat>Widescreen</PresentationFormat>
  <Paragraphs>106</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Gill Sans MT</vt:lpstr>
      <vt:lpstr>Symbol</vt:lpstr>
      <vt:lpstr>Times New Roman</vt:lpstr>
      <vt:lpstr>Wingdings 2</vt:lpstr>
      <vt:lpstr>Dividend</vt:lpstr>
      <vt:lpstr>Capstone Project  The Prediction of severe accidents with Collision Data (Case Study: Seattle) </vt:lpstr>
      <vt:lpstr>Introduction: Business Problem </vt:lpstr>
      <vt:lpstr>DATA</vt:lpstr>
      <vt:lpstr>Data </vt:lpstr>
      <vt:lpstr>Data</vt:lpstr>
      <vt:lpstr>Methodology</vt:lpstr>
      <vt:lpstr>DATA Analysis  1) Accidents caused by bad weather conditions </vt:lpstr>
      <vt:lpstr>PowerPoint Presentation</vt:lpstr>
      <vt:lpstr>PowerPoint Presentation</vt:lpstr>
      <vt:lpstr>PowerPoint Presentation</vt:lpstr>
      <vt:lpstr>PowerPoint Presentation</vt:lpstr>
      <vt:lpstr>PowerPoint Presentation</vt:lpstr>
      <vt:lpstr>PowerPoint Presentation</vt:lpstr>
      <vt:lpstr>Results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Prediction of severe accidents with Collision Data (Case Study: Seattle) </dc:title>
  <dc:creator>Natascha Hey</dc:creator>
  <cp:lastModifiedBy>Natascha Hey</cp:lastModifiedBy>
  <cp:revision>2</cp:revision>
  <dcterms:created xsi:type="dcterms:W3CDTF">2020-09-17T21:10:52Z</dcterms:created>
  <dcterms:modified xsi:type="dcterms:W3CDTF">2020-09-17T21:17:26Z</dcterms:modified>
</cp:coreProperties>
</file>